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57" r:id="rId4"/>
    <p:sldId id="261" r:id="rId5"/>
    <p:sldId id="265" r:id="rId6"/>
    <p:sldId id="258" r:id="rId7"/>
    <p:sldId id="262" r:id="rId8"/>
    <p:sldId id="263" r:id="rId9"/>
    <p:sldId id="264" r:id="rId10"/>
    <p:sldId id="259" r:id="rId11"/>
    <p:sldId id="260" r:id="rId12"/>
    <p:sldId id="266" r:id="rId13"/>
    <p:sldId id="268" r:id="rId14"/>
    <p:sldId id="269" r:id="rId15"/>
    <p:sldId id="267" r:id="rId16"/>
    <p:sldId id="270" r:id="rId17"/>
    <p:sldId id="271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6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03DB5-5228-4F48-9019-B95DAB8FF5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9B004E-6922-4DBB-ADA3-78F5BE0557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3CE41-3770-499F-9A96-0CEE6F696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6D4A0-B6DA-417D-88F3-8B107B502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63D37-8498-4259-B934-B68B96C95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405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34240-076E-4210-A689-D90DB5CF1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DE5C44-B394-4A29-B089-5C07075ED1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5210B-1A48-4256-8C84-C37C38003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77396-61D3-42C8-8003-92F91D9BC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60124-9C23-44F1-8815-37EC39226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50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0C387D-F986-4904-8DB9-4E58D45A7C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35047C-E433-4353-A768-9377F3E2FC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D1046-224A-45A8-B961-56B6DF36F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038AC-02CA-4DED-B3AE-013E84A77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36979-1676-4A07-839D-1793767F1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824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27636-FC76-4E77-8DBF-3898BF606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6F2DA-5970-4872-81F6-0A34C06E8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762BA-1B67-46A6-AFC1-EFACB0932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C6E885-97A0-4330-AFE0-0C8DBCB7A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FB551-F8C4-4406-951E-8DB6C601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07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746C5-462B-458D-9FA2-092439202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4D677-B344-4593-AA07-9F82C7420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8AEA3-B813-4A71-A1FF-5E8EF763D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ADF85-AF1B-4B8A-BF66-5B4CD81E2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8B11E-7E40-407A-82C8-4CFE0C08B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12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1B7F5-37AE-429F-99DF-246BBDAE2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AEAA2-F30D-4E5C-B0F6-460149D643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694DE7-5575-4BB2-B06E-B00B7FE2E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B78B23-28D7-4F0F-A19A-9C0747316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4998A-6EAE-493F-866E-5CBC485CB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66ED3E-F7C9-4790-9163-7FAEC7B2F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274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F4876-D3CF-437D-8C09-B80EAD011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B25929-7FFA-482B-A1A2-5617CC9CF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0200B-B2B2-43F1-BB77-41B8C80368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4C63E0-6B85-45AD-BA64-936B5CC3CA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6ECCF1-35E3-4199-B4B2-A71BB0DC78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BB1F7B-2B65-4D05-99C6-384F233B1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3B9BBA-F621-4B5A-9080-BFB095FF6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879AE7-ABDC-41B6-84C3-702DF1C08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402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61E3A-B066-45A1-A8DB-0CDE29041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9496C7-E61B-4AA0-8392-656FD294D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A5CD8-9120-425C-9FE9-7215F92B2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BC42C-7C43-406A-98A5-FF232D9AD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96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46F3B6-1666-4719-8793-09FFAB206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01372D-D1DA-48A7-A772-223CB5D5E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AF2AA-2C68-43A2-8FEF-57E5D4B4D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59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377C5-8ADB-42DA-BCEA-6FF5E1820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93290-F3D0-4146-9235-B83D4C49A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4B0C4-5D85-4EA3-AEC0-1B2E1E38A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5A8661-DBF6-4794-9405-33FBC3486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2FE20E-C14E-4F80-8704-14D4168AD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F29083-1144-447E-AF7A-FAC732EE5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42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36268-B575-4025-80A2-E22F02A5E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B8D270-F9F4-4E79-977A-4833F132D4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9C6DDE-983E-454A-979D-C44E485E6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CBE25D-6767-44AE-8583-DB56F99CC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44216E-A065-44D0-968B-2E5CB6FEA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6D2C1-8BCD-4A1D-A860-01E264167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674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AD2D4A-5CBF-4E05-8450-E661AA84F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66AFE-666E-4267-A307-E520526D8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D886B-45EF-4F77-BE26-1A86CB4AE0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4E376-0335-40A0-9D00-AC63E321EC41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1D9D8-4833-40C8-8329-506253BF0F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9EA4C-EDEF-44FA-8240-C56377975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00FE73-3211-4AF6-BFAB-0B88FBDA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29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337D02-EC5D-4EEC-8815-8864E7A03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r>
              <a:rPr lang="en-US" sz="2000">
                <a:solidFill>
                  <a:srgbClr val="08080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Ryan Meston</a:t>
            </a:r>
            <a:br>
              <a:rPr lang="en-US" sz="2000">
                <a:solidFill>
                  <a:srgbClr val="08080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>
                <a:solidFill>
                  <a:srgbClr val="08080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Bellevue University</a:t>
            </a:r>
            <a:endParaRPr lang="en-US" sz="2000">
              <a:solidFill>
                <a:srgbClr val="080808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D6A67B-DB53-48F6-95F3-B942F2CA4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sz="3600" b="1">
                <a:solidFill>
                  <a:srgbClr val="08080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2019 Airbnb New York Dataset</a:t>
            </a:r>
            <a:br>
              <a:rPr lang="en-US" sz="3600">
                <a:solidFill>
                  <a:srgbClr val="08080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3600">
                <a:solidFill>
                  <a:srgbClr val="08080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3600">
              <a:solidFill>
                <a:srgbClr val="080808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ACD1A5B-35A7-4CA7-B789-1FE45FEBC7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379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33"/>
    </mc:Choice>
    <mc:Fallback>
      <p:transition spd="slow" advTm="19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CBCFB-6253-4419-BA16-062868DDF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Manhattan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70A7C5-2C6A-4910-BC8C-CEF8CE99082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626" y="1825625"/>
            <a:ext cx="8282747" cy="4351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E2DF764-104C-4BAF-B8A5-D428A10C2C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188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40"/>
    </mc:Choice>
    <mc:Fallback>
      <p:transition spd="slow" advTm="40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9AF479B-ECE7-4B08-AF8E-F7C04F995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>
            <a:normAutofit/>
          </a:bodyPr>
          <a:lstStyle/>
          <a:p>
            <a:pPr algn="r"/>
            <a:r>
              <a:rPr lang="en-US" b="1">
                <a:solidFill>
                  <a:schemeClr val="accent1"/>
                </a:solidFill>
              </a:rPr>
              <a:t>Manhattan Data Continued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3078E73-C853-46B3-A071-EDF03D13A3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6030" y="963507"/>
            <a:ext cx="6250940" cy="2304627"/>
          </a:xfrm>
        </p:spPr>
        <p:txBody>
          <a:bodyPr anchor="b"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----------------2019 Manhattan Data---------------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Dollars from Rental Properties: $4,264,527.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Nights Units were Stayed in: 185,833.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Number of Reviews: 454,569.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Reviews per Month: 21,158.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C5719E1-382D-431C-9C86-E4F0938156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6030" y="3589866"/>
            <a:ext cx="6250940" cy="23046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Average price per night: $196.</a:t>
            </a:r>
          </a:p>
          <a:p>
            <a:pPr marL="0" indent="0">
              <a:buNone/>
            </a:pPr>
            <a:r>
              <a:rPr lang="en-US" sz="2000"/>
              <a:t>Maximum price per night: $10,000.</a:t>
            </a:r>
          </a:p>
          <a:p>
            <a:endParaRPr lang="en-US" sz="200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6EE48F01-9EEF-4709-BCD5-AC86DDF36E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008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09"/>
    </mc:Choice>
    <mc:Fallback>
      <p:transition spd="slow" advTm="37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96A6F5F-2C93-46FD-9479-BBB1F10B1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Queens Data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0851B9-E082-4D5A-90D6-307C30B85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9" y="1782981"/>
            <a:ext cx="4008384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indent="0" algn="ctr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------------2019 Queens Data-----------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Dollars from Rental Properties: $563,867.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Nights Units were Stayed in: 29,358.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Number of Reviews: 156,950.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Reviews per Month: 8,879.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Average price per night: $99.</a:t>
            </a:r>
          </a:p>
          <a:p>
            <a:pPr marL="0" indent="0">
              <a:buNone/>
            </a:pPr>
            <a:r>
              <a:rPr lang="en-US" sz="1800" dirty="0"/>
              <a:t>Maximum price per night: $10,000.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3639D8C-FEF0-41D6-A727-907AF026DE01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88656" y="1782981"/>
            <a:ext cx="6066540" cy="4361892"/>
          </a:xfrm>
          <a:prstGeom prst="rect">
            <a:avLst/>
          </a:prstGeom>
          <a:noFill/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C5F2E44-7AA5-4D3A-BB9A-641A1D0917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158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565"/>
    </mc:Choice>
    <mc:Fallback>
      <p:transition spd="slow" advTm="31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23577-4F40-461E-972A-0FD297D7A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Staten Island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81C6E-9791-4CC0-A9BF-8E27E8709B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9" y="1782981"/>
            <a:ext cx="4008384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indent="0" algn="ctr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-------2019 Staten Island Data------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Dollars from Rental Properties: $42,825.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Nights Units were Stayed in: 1,802.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Number of Reviews: 11,541.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Reviews per Month: 587.</a:t>
            </a:r>
            <a:endParaRPr lang="en-US" sz="1800" dirty="0"/>
          </a:p>
          <a:p>
            <a:pPr marL="0" marR="0">
              <a:spcBef>
                <a:spcPts val="0"/>
              </a:spcBef>
              <a:spcAft>
                <a:spcPts val="100"/>
              </a:spcAft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Average price per night: $114.</a:t>
            </a:r>
          </a:p>
          <a:p>
            <a:pPr marL="0" indent="0">
              <a:buNone/>
            </a:pPr>
            <a:r>
              <a:rPr lang="en-US" sz="1800" dirty="0"/>
              <a:t>Maximum price per night: $5,000.</a:t>
            </a:r>
          </a:p>
          <a:p>
            <a:endParaRPr lang="en-US" sz="20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0455C6-A3DC-45B9-88FD-B8F1F2354B3B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88656" y="1782981"/>
            <a:ext cx="6066540" cy="4361892"/>
          </a:xfrm>
          <a:prstGeom prst="rect">
            <a:avLst/>
          </a:prstGeom>
          <a:noFill/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6FC9710-3295-4777-9E4A-4D56AD45DD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027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26"/>
    </mc:Choice>
    <mc:Fallback>
      <p:transition spd="slow" advTm="34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1C90AC-7945-4C2F-946C-DDD71DC7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Bronx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48DEA8-F6A4-4CF6-ADF0-9CDE46967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9" y="1782981"/>
            <a:ext cx="4008384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indent="0" algn="ctr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--------------2019 Bronx Data-------------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Dollars from Rental Properties: $95,459.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Nights Units were Stayed in: 4,976.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Number of Reviews: 28,371.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Reviews per Month: 1,609.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Average price per night: $87.</a:t>
            </a:r>
          </a:p>
          <a:p>
            <a:pPr marL="0" indent="0">
              <a:buNone/>
            </a:pPr>
            <a:r>
              <a:rPr lang="en-US" sz="1800" dirty="0"/>
              <a:t>Maximum price per night: $2,500.</a:t>
            </a:r>
          </a:p>
          <a:p>
            <a:endParaRPr lang="en-US" sz="20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FB3EB9-153C-4F98-BD5B-9B22A6AE13C9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88656" y="1782981"/>
            <a:ext cx="6066540" cy="4361892"/>
          </a:xfrm>
          <a:prstGeom prst="rect">
            <a:avLst/>
          </a:prstGeom>
          <a:noFill/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905D3A5-4A18-4670-8228-E14E1C8474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04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358"/>
    </mc:Choice>
    <mc:Fallback>
      <p:transition spd="slow" advTm="30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2F062F-87C4-429A-88F8-96C92B018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Brooklyn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3A265-C74D-46BF-8AF2-B91E1DDC5D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9" y="1782981"/>
            <a:ext cx="4008384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indent="0" algn="ctr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------------2019 Brooklyn Data-----------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Dollars from Rental Properties: $2,500,600.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Nights Units were Stayed in: 121,761.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Number of Reviews: 486,574.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1800" dirty="0">
                <a:effectLst/>
              </a:rPr>
              <a:t>Total Reviews per Month: 21,104.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Average price per night: $124.</a:t>
            </a:r>
          </a:p>
          <a:p>
            <a:pPr marL="0" indent="0">
              <a:buNone/>
            </a:pPr>
            <a:r>
              <a:rPr lang="en-US" sz="1800" dirty="0"/>
              <a:t>Maximum price per night: $10,000.</a:t>
            </a:r>
          </a:p>
          <a:p>
            <a:endParaRPr lang="en-US" sz="20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F08B8E-0871-4DD3-8AF3-68F42835D627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88656" y="1782981"/>
            <a:ext cx="6066540" cy="4361892"/>
          </a:xfrm>
          <a:prstGeom prst="rect">
            <a:avLst/>
          </a:prstGeom>
          <a:noFill/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C2C057C-2C5A-4184-8A5D-CE31AED008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73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93"/>
    </mc:Choice>
    <mc:Fallback>
      <p:transition spd="slow" advTm="27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656754-F711-4943-8F53-B11DB4D88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" y="0"/>
            <a:ext cx="11959062" cy="68580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77AE1A0-DA87-4B40-B771-B37EF1E9B6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655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577"/>
    </mc:Choice>
    <mc:Fallback>
      <p:transition spd="slow" advTm="68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82E65B-E481-480E-81FF-AD15042A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b="1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4F36E-2CAA-48FF-846E-25D3F85A6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00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Which hosts are the busiest and why? </a:t>
            </a:r>
            <a:endParaRPr lang="en-US" sz="20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This question is answered with the three busiest host.</a:t>
            </a:r>
            <a:endParaRPr lang="en-US" sz="20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How much money do hosts make per year that have more than 50 properties?</a:t>
            </a:r>
            <a:endParaRPr lang="en-US" sz="20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This question is now how much money the top three hosts make per year with more than 50 rental properties.</a:t>
            </a:r>
            <a:endParaRPr lang="en-US" sz="20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Are </a:t>
            </a:r>
            <a:r>
              <a:rPr lang="en-US" sz="20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there any relationships between prices based on the neighborhood the rental unit is in? </a:t>
            </a:r>
            <a:endParaRPr lang="en-US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Are the units cheaper than hotel rooms in the area?</a:t>
            </a:r>
            <a:endParaRPr lang="en-US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Are the busiest locations around tourist hotspots or are they buy large corporations?</a:t>
            </a:r>
            <a:endParaRPr lang="en-US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C72401A-2D15-4DDB-9E71-D3B7B9B839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79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976"/>
    </mc:Choice>
    <mc:Fallback>
      <p:transition spd="slow" advTm="200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ADA09B-B489-430A-A705-E81DDB689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3962061" cy="4516360"/>
          </a:xfrm>
        </p:spPr>
        <p:txBody>
          <a:bodyPr anchor="t">
            <a:normAutofit/>
          </a:bodyPr>
          <a:lstStyle/>
          <a:p>
            <a:r>
              <a:rPr lang="en-US" sz="3600" b="1"/>
              <a:t>10 Questions</a:t>
            </a:r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7B2FB-1D90-403F-9555-89978AF9C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0020" y="1698170"/>
            <a:ext cx="6478513" cy="4516361"/>
          </a:xfrm>
        </p:spPr>
        <p:txBody>
          <a:bodyPr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many companies utilize Airbnb’s platform to rent properties in cities?</a:t>
            </a:r>
            <a:endParaRPr lang="en-US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many different cities are currently utilizing Airbnb’s platform?</a:t>
            </a:r>
            <a:endParaRPr lang="en-US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Airbnb’s platform like on a world scale?</a:t>
            </a:r>
            <a:endParaRPr lang="en-US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Does Airbnb charge companies the use their platform a fee?</a:t>
            </a:r>
            <a:endParaRPr lang="en-US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can we predict future dollars on rental properties based off a previous year’s numbers?</a:t>
            </a:r>
            <a:endParaRPr lang="en-US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many rental properties are second homes?</a:t>
            </a:r>
            <a:endParaRPr lang="en-US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 you tell the success of an area based off rental property reviews?</a:t>
            </a:r>
            <a:endParaRPr lang="en-US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the outlook of rental properties after Covid 19?</a:t>
            </a:r>
            <a:endParaRPr lang="en-US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will Airbnb and other companies get people attracted to Covid hotspot cities for vacation?</a:t>
            </a:r>
            <a:endParaRPr lang="en-US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9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long will it take for rental properties and companies to recover from the Covid 19 pandemic?</a:t>
            </a:r>
            <a:endParaRPr lang="en-US" sz="19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90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4E90A24-879D-4AD2-8E82-4A8B797999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328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31"/>
    </mc:Choice>
    <mc:Fallback>
      <p:transition spd="slow" advTm="28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4B4CC0-D528-449D-B95D-031C92132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3962061" cy="4516360"/>
          </a:xfrm>
        </p:spPr>
        <p:txBody>
          <a:bodyPr anchor="t">
            <a:normAutofit/>
          </a:bodyPr>
          <a:lstStyle/>
          <a:p>
            <a:r>
              <a:rPr lang="en-US" sz="3600" b="1" dirty="0"/>
              <a:t>Abstract &amp; Project Questions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F4DEA-579C-4B16-9DEC-B14F362B9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0020" y="1698170"/>
            <a:ext cx="6478513" cy="4516361"/>
          </a:xfrm>
        </p:spPr>
        <p:txBody>
          <a:bodyPr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goal of this project is to explore the 2019 New York Airbnb dataset to see why rental prices are set how they are. The questions I want to answer with this project are: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Which hosts are the busiest and why?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much money do hosts make per year that have more than 50 properties?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Are there any relationships between prices based on the neighborhood the rental unit is in?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Are the units cheaper than hotel rooms in the area?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Are the busiest locations around tourist hotspots or are they by large corporations?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71316F-0ECF-4A91-B65B-A490BA306F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34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00"/>
    </mc:Choice>
    <mc:Fallback>
      <p:transition spd="slow" advTm="57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C8EA0F-6279-492A-8700-8396FE66B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3962061" cy="4516360"/>
          </a:xfrm>
        </p:spPr>
        <p:txBody>
          <a:bodyPr anchor="t">
            <a:normAutofit/>
          </a:bodyPr>
          <a:lstStyle/>
          <a:p>
            <a:r>
              <a:rPr lang="en-US" sz="36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 and Background</a:t>
            </a:r>
            <a:endParaRPr lang="en-US" sz="36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A4CD55-3CEB-4C11-8473-B9C8DB05C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0020" y="1698170"/>
            <a:ext cx="6478513" cy="4516361"/>
          </a:xfrm>
        </p:spPr>
        <p:txBody>
          <a:bodyPr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dataset I used for this project was found on Kaggle.com. This dataset houses all of New York’s 2019 Airbnb data. The row headings for the dataset are as follows: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 - Shows a number instead of a name of the client who used Airbnb’s service.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name - Brief description of the rental property.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host_id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Shows a number that correlates with the </a:t>
            </a: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host_name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host_name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Name of the host or company that is renting out the property.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neighbourhood_group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Showing the large neighborhood, the rental property is in.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neighbourhood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A more detailed name of the neighborhood that the rental property is in.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0EAD2A3-DAAD-4362-BFD8-A49F06DA55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363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141"/>
    </mc:Choice>
    <mc:Fallback>
      <p:transition spd="slow" advTm="80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E5BE66-89B8-46C4-AB4A-E28548B36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3962061" cy="4516360"/>
          </a:xfrm>
        </p:spPr>
        <p:txBody>
          <a:bodyPr anchor="t">
            <a:normAutofit/>
          </a:bodyPr>
          <a:lstStyle/>
          <a:p>
            <a:r>
              <a:rPr lang="en-US" sz="36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 and Background Continued</a:t>
            </a:r>
            <a:endParaRPr lang="en-US" sz="36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C1177-3C60-4F18-BB1D-9DD5875D7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0020" y="1698170"/>
            <a:ext cx="6478513" cy="4516361"/>
          </a:xfrm>
        </p:spPr>
        <p:txBody>
          <a:bodyPr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latitude - Latitude coordinate of the rental property.</a:t>
            </a:r>
            <a:endParaRPr lang="en-US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longitude - Longitude coordinate of the rental property.</a:t>
            </a:r>
            <a:endParaRPr lang="en-US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room_type - Showing whether the room is a home/apartment/private room.</a:t>
            </a:r>
            <a:endParaRPr lang="en-US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price - Showing the price of the rental property.</a:t>
            </a:r>
            <a:endParaRPr lang="en-US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minimum_nights - Showing the minimum number of nights stayed at the rental property.</a:t>
            </a:r>
            <a:endParaRPr lang="en-US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number_of_reviews - Showing the number of reviews of the rental property.</a:t>
            </a:r>
            <a:endParaRPr lang="en-US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last_review - Showing the date of the last review of the rental property.</a:t>
            </a:r>
            <a:endParaRPr lang="en-US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reviews_per_month - Showing how many reviews per month the rental property receives.</a:t>
            </a:r>
            <a:endParaRPr lang="en-US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calculated_host_listings_count - Showing the number of rental properties, the host_id has.</a:t>
            </a:r>
            <a:endParaRPr lang="en-US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7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availability_365 - Showing how many days a year, the rental property is available.</a:t>
            </a:r>
            <a:endParaRPr lang="en-US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70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468BEE1-9E1F-445C-890E-EE121E246E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086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359"/>
    </mc:Choice>
    <mc:Fallback>
      <p:transition spd="slow" advTm="104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2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3F25F070-338F-4618-8FA0-A6009B60C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>
            <a:normAutofit/>
          </a:bodyPr>
          <a:lstStyle/>
          <a:p>
            <a:pPr algn="r"/>
            <a:r>
              <a:rPr lang="en-US" b="1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Methodology</a:t>
            </a:r>
            <a:br>
              <a:rPr lang="en-US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3C3E80A-A11C-4A16-86F1-199639636C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6030" y="963507"/>
            <a:ext cx="6250940" cy="2304627"/>
          </a:xfrm>
        </p:spPr>
        <p:txBody>
          <a:bodyPr anchor="b"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------------2019 New York Airbnb Data-----------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Dollars from Rental Properties: $7,467,278.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Nights Units were Stayed in: 343,730.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Number of Reviews: 1,138,005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Reviews per Month: 53,340.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9EF6755-7E78-4B63-9011-91E972EC1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6030" y="3589866"/>
            <a:ext cx="6250940" cy="2304628"/>
          </a:xfrm>
        </p:spPr>
        <p:txBody>
          <a:bodyPr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24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----------Statistical Summary----------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24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average price per rental unit is: $152.72.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24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minimum price per rental unit is: $0.00.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24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maximum price per rental unit is: $10,000.00.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24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standard price per rental unit is: $240.15.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22D6892C-08BB-4383-B400-25074474D5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64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199"/>
    </mc:Choice>
    <mc:Fallback>
      <p:transition spd="slow" advTm="162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8AAA13-7245-460F-A51A-86433FBA6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>
            <a:normAutofit/>
          </a:bodyPr>
          <a:lstStyle/>
          <a:p>
            <a:pPr algn="r"/>
            <a:r>
              <a:rPr lang="en-US" b="1">
                <a:solidFill>
                  <a:schemeClr val="accent1"/>
                </a:solidFill>
              </a:rPr>
              <a:t>2019 Sonder Data</a:t>
            </a: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4EBD5-BACB-4CAE-98CC-D682F343F4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6030" y="963507"/>
            <a:ext cx="6250940" cy="2304627"/>
          </a:xfrm>
        </p:spPr>
        <p:txBody>
          <a:bodyPr anchor="b"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----------------2019 Sonder Data---------------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Dollars from Rental Properties: $82,795.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Nights Units were Stayed in: 4,353.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Number of Reviews: 1,281.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Reviews per Month: 397.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AE6E3-EC54-44AB-832F-EC911FDA7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6030" y="3589866"/>
            <a:ext cx="6250940" cy="23046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327 Rental Properties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B072E94-E555-477C-B556-212F91F38C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01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08"/>
    </mc:Choice>
    <mc:Fallback>
      <p:transition spd="slow" advTm="93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3BAD2D-66B0-4CE1-AE2C-BF31D5347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>
            <a:normAutofit/>
          </a:bodyPr>
          <a:lstStyle/>
          <a:p>
            <a:pPr algn="r"/>
            <a:r>
              <a:rPr lang="en-US" b="1">
                <a:solidFill>
                  <a:schemeClr val="accent1"/>
                </a:solidFill>
              </a:rPr>
              <a:t>2019 Blueground Data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1606DF-2E2A-46B5-836B-F75D1C721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6030" y="963507"/>
            <a:ext cx="6250940" cy="2304627"/>
          </a:xfrm>
        </p:spPr>
        <p:txBody>
          <a:bodyPr anchor="b"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----------------2019 Blueground Data---------------</a:t>
            </a: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Dollars from Rental Properties: $70,331.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Nights Units were Stayed in: 7,470.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Number of Reviews: 29.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Reviews per Month: 6.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D8512D7-1099-476D-8EED-11DBED0157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6030" y="3589866"/>
            <a:ext cx="6250940" cy="23046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232 Rental Properties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DE4D407-5626-4984-9917-9D74C1D013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750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38"/>
    </mc:Choice>
    <mc:Fallback>
      <p:transition spd="slow" advTm="24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75E61D-5E4C-46A5-8DE6-7185363D0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>
            <a:normAutofit/>
          </a:bodyPr>
          <a:lstStyle/>
          <a:p>
            <a:pPr algn="r"/>
            <a:r>
              <a:rPr lang="en-US" b="1">
                <a:solidFill>
                  <a:schemeClr val="accent1"/>
                </a:solidFill>
              </a:rPr>
              <a:t>2019 Kara Data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F6DEB-752C-426D-A597-92DD26D3EF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6030" y="963507"/>
            <a:ext cx="6250940" cy="2304627"/>
          </a:xfrm>
        </p:spPr>
        <p:txBody>
          <a:bodyPr anchor="b"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----------------2019 Kara Data---------------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Dollars from Rental Properties: $33,581.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Nights Units were Stayed in: 3,767.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Number of Reviews: 65.</a:t>
            </a:r>
            <a:endParaRPr lang="en-US" sz="20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Reviews per Month: 3.</a:t>
            </a:r>
            <a:endParaRPr lang="en-US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ADCC6B-41C1-4DBC-AD6A-4E96674578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6030" y="3589866"/>
            <a:ext cx="6250940" cy="23046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121 Rental Properties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27CEB59-63C7-43A9-BDD3-55694596B8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760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43"/>
    </mc:Choice>
    <mc:Fallback>
      <p:transition spd="slow" advTm="38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93DE03-A4AE-4046-90D6-682B58102471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89595" y="643467"/>
            <a:ext cx="7812809" cy="557106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4F4231B-D77A-4DA6-89E6-09A6C89702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143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091"/>
    </mc:Choice>
    <mc:Fallback>
      <p:transition spd="slow" advTm="37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1116</Words>
  <Application>Microsoft Office PowerPoint</Application>
  <PresentationFormat>Widescreen</PresentationFormat>
  <Paragraphs>124</Paragraphs>
  <Slides>18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Symbol</vt:lpstr>
      <vt:lpstr>Office Theme</vt:lpstr>
      <vt:lpstr>2019 Airbnb New York Dataset  </vt:lpstr>
      <vt:lpstr>Abstract &amp; Project Questions</vt:lpstr>
      <vt:lpstr>Introduction and Background</vt:lpstr>
      <vt:lpstr>Introduction and Background Continued</vt:lpstr>
      <vt:lpstr>Methodology </vt:lpstr>
      <vt:lpstr>2019 Sonder Data</vt:lpstr>
      <vt:lpstr>2019 Blueground Data</vt:lpstr>
      <vt:lpstr>2019 Kara Data</vt:lpstr>
      <vt:lpstr>PowerPoint Presentation</vt:lpstr>
      <vt:lpstr>Manhattan Data</vt:lpstr>
      <vt:lpstr>Manhattan Data Continued</vt:lpstr>
      <vt:lpstr>Queens Data</vt:lpstr>
      <vt:lpstr>Staten Island Data</vt:lpstr>
      <vt:lpstr>Bronx Data</vt:lpstr>
      <vt:lpstr>Brooklyn Data</vt:lpstr>
      <vt:lpstr>PowerPoint Presentation</vt:lpstr>
      <vt:lpstr>Results</vt:lpstr>
      <vt:lpstr>10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 Airbnb New York Dataset</dc:title>
  <dc:creator>Ryan Meston</dc:creator>
  <cp:lastModifiedBy>Ryan Meston</cp:lastModifiedBy>
  <cp:revision>12</cp:revision>
  <dcterms:created xsi:type="dcterms:W3CDTF">2021-07-06T02:07:13Z</dcterms:created>
  <dcterms:modified xsi:type="dcterms:W3CDTF">2021-07-06T03:38:18Z</dcterms:modified>
</cp:coreProperties>
</file>

<file path=docProps/thumbnail.jpeg>
</file>